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5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71" r:id="rId13"/>
    <p:sldId id="272" r:id="rId1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303B"/>
    <a:srgbClr val="5DA9DD"/>
    <a:srgbClr val="4267B2"/>
    <a:srgbClr val="FEF3D4"/>
    <a:srgbClr val="F8E08E"/>
    <a:srgbClr val="383333"/>
    <a:srgbClr val="C26E68"/>
    <a:srgbClr val="0099D2"/>
    <a:srgbClr val="ED1C24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8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786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538" y="9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5B081F-C98F-41B2-8252-6ED3C4A9A333}" type="doc">
      <dgm:prSet loTypeId="urn:microsoft.com/office/officeart/2005/8/layout/radial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03BD0F3B-A816-483F-8FB9-FB33FAFAB8B9}">
      <dgm:prSet phldrT="[文本]"/>
      <dgm:spPr/>
      <dgm:t>
        <a:bodyPr/>
        <a:lstStyle/>
        <a:p>
          <a:r>
            <a:rPr lang="en-US" altLang="zh-CN" dirty="0"/>
            <a:t>Collaborative research  platform</a:t>
          </a:r>
        </a:p>
        <a:p>
          <a:r>
            <a:rPr lang="en-US" altLang="zh-CN" dirty="0"/>
            <a:t>(WeChat)</a:t>
          </a:r>
          <a:endParaRPr lang="zh-CN" altLang="en-US" dirty="0"/>
        </a:p>
      </dgm:t>
    </dgm:pt>
    <dgm:pt modelId="{29B5CD09-5A9D-44DA-978E-E972CD96CACD}" type="parTrans" cxnId="{F8456880-27B8-4ACB-840B-216A4D8EADB5}">
      <dgm:prSet/>
      <dgm:spPr/>
      <dgm:t>
        <a:bodyPr/>
        <a:lstStyle/>
        <a:p>
          <a:endParaRPr lang="zh-CN" altLang="en-US"/>
        </a:p>
      </dgm:t>
    </dgm:pt>
    <dgm:pt modelId="{FA43B583-6988-4B84-9A26-0292841E7D5F}" type="sibTrans" cxnId="{F8456880-27B8-4ACB-840B-216A4D8EADB5}">
      <dgm:prSet/>
      <dgm:spPr/>
      <dgm:t>
        <a:bodyPr/>
        <a:lstStyle/>
        <a:p>
          <a:endParaRPr lang="zh-CN" altLang="en-US"/>
        </a:p>
      </dgm:t>
    </dgm:pt>
    <dgm:pt modelId="{EB181F0F-2DB1-4B04-A39C-FDEC1D32414E}">
      <dgm:prSet phldrT="[文本]"/>
      <dgm:spPr/>
      <dgm:t>
        <a:bodyPr/>
        <a:lstStyle/>
        <a:p>
          <a:r>
            <a:rPr lang="en-US" altLang="zh-CN" dirty="0"/>
            <a:t>Zhuhai CDC</a:t>
          </a:r>
        </a:p>
      </dgm:t>
    </dgm:pt>
    <dgm:pt modelId="{C16C8402-E3B0-46E6-998F-6F560DF3BA0E}" type="parTrans" cxnId="{FBFF0C95-717B-482D-917A-41EE034A17C9}">
      <dgm:prSet/>
      <dgm:spPr/>
      <dgm:t>
        <a:bodyPr/>
        <a:lstStyle/>
        <a:p>
          <a:endParaRPr lang="zh-CN" altLang="en-US"/>
        </a:p>
      </dgm:t>
    </dgm:pt>
    <dgm:pt modelId="{5AFA0677-CFC6-4BE5-AD2D-EB99A64211B2}" type="sibTrans" cxnId="{FBFF0C95-717B-482D-917A-41EE034A17C9}">
      <dgm:prSet/>
      <dgm:spPr/>
      <dgm:t>
        <a:bodyPr/>
        <a:lstStyle/>
        <a:p>
          <a:endParaRPr lang="zh-CN" altLang="en-US"/>
        </a:p>
      </dgm:t>
    </dgm:pt>
    <dgm:pt modelId="{65509337-A9B7-46D4-B188-AD2E8F833C2B}">
      <dgm:prSet phldrT="[文本]"/>
      <dgm:spPr/>
      <dgm:t>
        <a:bodyPr/>
        <a:lstStyle/>
        <a:p>
          <a:r>
            <a:rPr lang="en-US" altLang="zh-CN" dirty="0"/>
            <a:t>Peer-led organization</a:t>
          </a:r>
          <a:endParaRPr lang="zh-CN" altLang="en-US" dirty="0"/>
        </a:p>
      </dgm:t>
    </dgm:pt>
    <dgm:pt modelId="{F540D5EC-79E4-4C76-94F4-F88CF7451C90}" type="parTrans" cxnId="{69431B8E-D666-477C-939E-AC46292DD5FD}">
      <dgm:prSet/>
      <dgm:spPr/>
      <dgm:t>
        <a:bodyPr/>
        <a:lstStyle/>
        <a:p>
          <a:endParaRPr lang="zh-CN" altLang="en-US"/>
        </a:p>
      </dgm:t>
    </dgm:pt>
    <dgm:pt modelId="{984BA12D-B10C-4A3E-A0F5-376E8A7C7336}" type="sibTrans" cxnId="{69431B8E-D666-477C-939E-AC46292DD5FD}">
      <dgm:prSet/>
      <dgm:spPr/>
      <dgm:t>
        <a:bodyPr/>
        <a:lstStyle/>
        <a:p>
          <a:endParaRPr lang="zh-CN" altLang="en-US"/>
        </a:p>
      </dgm:t>
    </dgm:pt>
    <dgm:pt modelId="{B76B9212-6D87-4B27-91E3-AF4002AA157F}">
      <dgm:prSet phldrT="[文本]"/>
      <dgm:spPr/>
      <dgm:t>
        <a:bodyPr/>
        <a:lstStyle/>
        <a:p>
          <a:r>
            <a:rPr lang="en-US" altLang="zh-CN" dirty="0"/>
            <a:t>SESH research team</a:t>
          </a:r>
          <a:endParaRPr lang="zh-CN" altLang="en-US" dirty="0"/>
        </a:p>
      </dgm:t>
    </dgm:pt>
    <dgm:pt modelId="{91026814-945C-4C70-A01C-D074177B8873}" type="parTrans" cxnId="{E627EC53-AB4D-47CF-B111-C5ABEE46406E}">
      <dgm:prSet/>
      <dgm:spPr/>
      <dgm:t>
        <a:bodyPr/>
        <a:lstStyle/>
        <a:p>
          <a:endParaRPr lang="zh-CN" altLang="en-US"/>
        </a:p>
      </dgm:t>
    </dgm:pt>
    <dgm:pt modelId="{6882A9B9-CA71-42F8-80AD-524EDE03FD37}" type="sibTrans" cxnId="{E627EC53-AB4D-47CF-B111-C5ABEE46406E}">
      <dgm:prSet/>
      <dgm:spPr/>
      <dgm:t>
        <a:bodyPr/>
        <a:lstStyle/>
        <a:p>
          <a:endParaRPr lang="zh-CN" altLang="en-US"/>
        </a:p>
      </dgm:t>
    </dgm:pt>
    <dgm:pt modelId="{195E5F2C-6F7E-4A1E-AE8D-B12CF29D9B77}">
      <dgm:prSet phldrT="[文本]"/>
      <dgm:spPr/>
      <dgm:t>
        <a:bodyPr/>
        <a:lstStyle/>
        <a:p>
          <a:r>
            <a:rPr lang="en-US" altLang="zh-CN" dirty="0"/>
            <a:t>Testing services</a:t>
          </a:r>
          <a:endParaRPr lang="zh-CN" altLang="en-US" dirty="0"/>
        </a:p>
      </dgm:t>
    </dgm:pt>
    <dgm:pt modelId="{1DFA6949-4DCE-46DE-8BE0-9AA4724F120D}" type="parTrans" cxnId="{DA4B5B6E-D9F3-4825-A866-20854038250A}">
      <dgm:prSet/>
      <dgm:spPr/>
      <dgm:t>
        <a:bodyPr/>
        <a:lstStyle/>
        <a:p>
          <a:endParaRPr lang="zh-CN" altLang="en-US"/>
        </a:p>
      </dgm:t>
    </dgm:pt>
    <dgm:pt modelId="{F0E62EDB-06D2-488B-8BF8-B655E2414A09}" type="sibTrans" cxnId="{DA4B5B6E-D9F3-4825-A866-20854038250A}">
      <dgm:prSet/>
      <dgm:spPr/>
      <dgm:t>
        <a:bodyPr/>
        <a:lstStyle/>
        <a:p>
          <a:endParaRPr lang="zh-CN" altLang="en-US"/>
        </a:p>
      </dgm:t>
    </dgm:pt>
    <dgm:pt modelId="{F351A03B-8014-45DF-BFB2-99E945646F4D}" type="pres">
      <dgm:prSet presAssocID="{265B081F-C98F-41B2-8252-6ED3C4A9A333}" presName="composite" presStyleCnt="0">
        <dgm:presLayoutVars>
          <dgm:chMax val="1"/>
          <dgm:dir/>
          <dgm:resizeHandles val="exact"/>
        </dgm:presLayoutVars>
      </dgm:prSet>
      <dgm:spPr/>
    </dgm:pt>
    <dgm:pt modelId="{5456760B-5DD6-4BD1-BF6A-77BDF9D73665}" type="pres">
      <dgm:prSet presAssocID="{265B081F-C98F-41B2-8252-6ED3C4A9A333}" presName="radial" presStyleCnt="0">
        <dgm:presLayoutVars>
          <dgm:animLvl val="ctr"/>
        </dgm:presLayoutVars>
      </dgm:prSet>
      <dgm:spPr/>
    </dgm:pt>
    <dgm:pt modelId="{A70D5811-B59A-402B-8EE4-A03E02D58F23}" type="pres">
      <dgm:prSet presAssocID="{03BD0F3B-A816-483F-8FB9-FB33FAFAB8B9}" presName="centerShape" presStyleLbl="vennNode1" presStyleIdx="0" presStyleCnt="5"/>
      <dgm:spPr/>
    </dgm:pt>
    <dgm:pt modelId="{F4BF6842-AB11-4CD2-8FDB-A775C73070E6}" type="pres">
      <dgm:prSet presAssocID="{EB181F0F-2DB1-4B04-A39C-FDEC1D32414E}" presName="node" presStyleLbl="vennNode1" presStyleIdx="1" presStyleCnt="5">
        <dgm:presLayoutVars>
          <dgm:bulletEnabled val="1"/>
        </dgm:presLayoutVars>
      </dgm:prSet>
      <dgm:spPr/>
    </dgm:pt>
    <dgm:pt modelId="{9D4ACA7A-6733-46F4-8BE7-F6B7A3FF71AC}" type="pres">
      <dgm:prSet presAssocID="{65509337-A9B7-46D4-B188-AD2E8F833C2B}" presName="node" presStyleLbl="vennNode1" presStyleIdx="2" presStyleCnt="5">
        <dgm:presLayoutVars>
          <dgm:bulletEnabled val="1"/>
        </dgm:presLayoutVars>
      </dgm:prSet>
      <dgm:spPr/>
    </dgm:pt>
    <dgm:pt modelId="{BA2BC157-B195-487F-BC29-56A3CFF19B42}" type="pres">
      <dgm:prSet presAssocID="{B76B9212-6D87-4B27-91E3-AF4002AA157F}" presName="node" presStyleLbl="vennNode1" presStyleIdx="3" presStyleCnt="5">
        <dgm:presLayoutVars>
          <dgm:bulletEnabled val="1"/>
        </dgm:presLayoutVars>
      </dgm:prSet>
      <dgm:spPr/>
    </dgm:pt>
    <dgm:pt modelId="{8C845300-2785-4381-B868-DF8AB5FABB74}" type="pres">
      <dgm:prSet presAssocID="{195E5F2C-6F7E-4A1E-AE8D-B12CF29D9B77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2212D515-2BE1-43AA-B004-C62D45526096}" type="presOf" srcId="{195E5F2C-6F7E-4A1E-AE8D-B12CF29D9B77}" destId="{8C845300-2785-4381-B868-DF8AB5FABB74}" srcOrd="0" destOrd="0" presId="urn:microsoft.com/office/officeart/2005/8/layout/radial3"/>
    <dgm:cxn modelId="{F3428046-BA42-4004-AD7A-E9C08A513216}" type="presOf" srcId="{03BD0F3B-A816-483F-8FB9-FB33FAFAB8B9}" destId="{A70D5811-B59A-402B-8EE4-A03E02D58F23}" srcOrd="0" destOrd="0" presId="urn:microsoft.com/office/officeart/2005/8/layout/radial3"/>
    <dgm:cxn modelId="{DA4B5B6E-D9F3-4825-A866-20854038250A}" srcId="{03BD0F3B-A816-483F-8FB9-FB33FAFAB8B9}" destId="{195E5F2C-6F7E-4A1E-AE8D-B12CF29D9B77}" srcOrd="3" destOrd="0" parTransId="{1DFA6949-4DCE-46DE-8BE0-9AA4724F120D}" sibTransId="{F0E62EDB-06D2-488B-8BF8-B655E2414A09}"/>
    <dgm:cxn modelId="{E627EC53-AB4D-47CF-B111-C5ABEE46406E}" srcId="{03BD0F3B-A816-483F-8FB9-FB33FAFAB8B9}" destId="{B76B9212-6D87-4B27-91E3-AF4002AA157F}" srcOrd="2" destOrd="0" parTransId="{91026814-945C-4C70-A01C-D074177B8873}" sibTransId="{6882A9B9-CA71-42F8-80AD-524EDE03FD37}"/>
    <dgm:cxn modelId="{76D49A7F-52F6-424E-9FB6-31FAB1A8CF45}" type="presOf" srcId="{B76B9212-6D87-4B27-91E3-AF4002AA157F}" destId="{BA2BC157-B195-487F-BC29-56A3CFF19B42}" srcOrd="0" destOrd="0" presId="urn:microsoft.com/office/officeart/2005/8/layout/radial3"/>
    <dgm:cxn modelId="{F8456880-27B8-4ACB-840B-216A4D8EADB5}" srcId="{265B081F-C98F-41B2-8252-6ED3C4A9A333}" destId="{03BD0F3B-A816-483F-8FB9-FB33FAFAB8B9}" srcOrd="0" destOrd="0" parTransId="{29B5CD09-5A9D-44DA-978E-E972CD96CACD}" sibTransId="{FA43B583-6988-4B84-9A26-0292841E7D5F}"/>
    <dgm:cxn modelId="{3504838D-A680-4A89-992F-5F4E32E86BEF}" type="presOf" srcId="{65509337-A9B7-46D4-B188-AD2E8F833C2B}" destId="{9D4ACA7A-6733-46F4-8BE7-F6B7A3FF71AC}" srcOrd="0" destOrd="0" presId="urn:microsoft.com/office/officeart/2005/8/layout/radial3"/>
    <dgm:cxn modelId="{69431B8E-D666-477C-939E-AC46292DD5FD}" srcId="{03BD0F3B-A816-483F-8FB9-FB33FAFAB8B9}" destId="{65509337-A9B7-46D4-B188-AD2E8F833C2B}" srcOrd="1" destOrd="0" parTransId="{F540D5EC-79E4-4C76-94F4-F88CF7451C90}" sibTransId="{984BA12D-B10C-4A3E-A0F5-376E8A7C7336}"/>
    <dgm:cxn modelId="{FBFF0C95-717B-482D-917A-41EE034A17C9}" srcId="{03BD0F3B-A816-483F-8FB9-FB33FAFAB8B9}" destId="{EB181F0F-2DB1-4B04-A39C-FDEC1D32414E}" srcOrd="0" destOrd="0" parTransId="{C16C8402-E3B0-46E6-998F-6F560DF3BA0E}" sibTransId="{5AFA0677-CFC6-4BE5-AD2D-EB99A64211B2}"/>
    <dgm:cxn modelId="{123293D2-E3A0-44C2-8F7E-672DA1027A42}" type="presOf" srcId="{265B081F-C98F-41B2-8252-6ED3C4A9A333}" destId="{F351A03B-8014-45DF-BFB2-99E945646F4D}" srcOrd="0" destOrd="0" presId="urn:microsoft.com/office/officeart/2005/8/layout/radial3"/>
    <dgm:cxn modelId="{3C5C0BE0-AC4E-48EB-8C3C-BE4DEC7DB9EE}" type="presOf" srcId="{EB181F0F-2DB1-4B04-A39C-FDEC1D32414E}" destId="{F4BF6842-AB11-4CD2-8FDB-A775C73070E6}" srcOrd="0" destOrd="0" presId="urn:microsoft.com/office/officeart/2005/8/layout/radial3"/>
    <dgm:cxn modelId="{98A3A4DD-E05D-4A7B-906F-C582380680A8}" type="presParOf" srcId="{F351A03B-8014-45DF-BFB2-99E945646F4D}" destId="{5456760B-5DD6-4BD1-BF6A-77BDF9D73665}" srcOrd="0" destOrd="0" presId="urn:microsoft.com/office/officeart/2005/8/layout/radial3"/>
    <dgm:cxn modelId="{7AE06A73-D7A4-45DA-9945-630BDBEC287B}" type="presParOf" srcId="{5456760B-5DD6-4BD1-BF6A-77BDF9D73665}" destId="{A70D5811-B59A-402B-8EE4-A03E02D58F23}" srcOrd="0" destOrd="0" presId="urn:microsoft.com/office/officeart/2005/8/layout/radial3"/>
    <dgm:cxn modelId="{CE60AAF2-4FBB-48E5-BCB5-25D581C98EAC}" type="presParOf" srcId="{5456760B-5DD6-4BD1-BF6A-77BDF9D73665}" destId="{F4BF6842-AB11-4CD2-8FDB-A775C73070E6}" srcOrd="1" destOrd="0" presId="urn:microsoft.com/office/officeart/2005/8/layout/radial3"/>
    <dgm:cxn modelId="{68F2B4D1-1D73-4C7D-BDE6-A8D73CFDCD7B}" type="presParOf" srcId="{5456760B-5DD6-4BD1-BF6A-77BDF9D73665}" destId="{9D4ACA7A-6733-46F4-8BE7-F6B7A3FF71AC}" srcOrd="2" destOrd="0" presId="urn:microsoft.com/office/officeart/2005/8/layout/radial3"/>
    <dgm:cxn modelId="{4BF88A78-0898-475D-AE4D-5A2B91BB41B3}" type="presParOf" srcId="{5456760B-5DD6-4BD1-BF6A-77BDF9D73665}" destId="{BA2BC157-B195-487F-BC29-56A3CFF19B42}" srcOrd="3" destOrd="0" presId="urn:microsoft.com/office/officeart/2005/8/layout/radial3"/>
    <dgm:cxn modelId="{4507AF51-2D87-4B20-B4CD-7ACBB3443D44}" type="presParOf" srcId="{5456760B-5DD6-4BD1-BF6A-77BDF9D73665}" destId="{8C845300-2785-4381-B868-DF8AB5FABB74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D5811-B59A-402B-8EE4-A03E02D58F23}">
      <dsp:nvSpPr>
        <dsp:cNvPr id="0" name=""/>
        <dsp:cNvSpPr/>
      </dsp:nvSpPr>
      <dsp:spPr>
        <a:xfrm>
          <a:off x="4419717" y="1101049"/>
          <a:ext cx="2742964" cy="274296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700" kern="1200" dirty="0"/>
            <a:t>Collaborative research  platform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700" kern="1200" dirty="0"/>
            <a:t>(WeChat)</a:t>
          </a:r>
          <a:endParaRPr lang="zh-CN" altLang="en-US" sz="2700" kern="1200" dirty="0"/>
        </a:p>
      </dsp:txBody>
      <dsp:txXfrm>
        <a:off x="4821415" y="1502747"/>
        <a:ext cx="1939568" cy="1939568"/>
      </dsp:txXfrm>
    </dsp:sp>
    <dsp:sp modelId="{F4BF6842-AB11-4CD2-8FDB-A775C73070E6}">
      <dsp:nvSpPr>
        <dsp:cNvPr id="0" name=""/>
        <dsp:cNvSpPr/>
      </dsp:nvSpPr>
      <dsp:spPr>
        <a:xfrm>
          <a:off x="5105458" y="489"/>
          <a:ext cx="1371482" cy="1371482"/>
        </a:xfrm>
        <a:prstGeom prst="ellipse">
          <a:avLst/>
        </a:prstGeom>
        <a:solidFill>
          <a:schemeClr val="accent2">
            <a:alpha val="50000"/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kern="1200" dirty="0"/>
            <a:t>Zhuhai CDC</a:t>
          </a:r>
        </a:p>
      </dsp:txBody>
      <dsp:txXfrm>
        <a:off x="5306307" y="201338"/>
        <a:ext cx="969784" cy="969784"/>
      </dsp:txXfrm>
    </dsp:sp>
    <dsp:sp modelId="{9D4ACA7A-6733-46F4-8BE7-F6B7A3FF71AC}">
      <dsp:nvSpPr>
        <dsp:cNvPr id="0" name=""/>
        <dsp:cNvSpPr/>
      </dsp:nvSpPr>
      <dsp:spPr>
        <a:xfrm>
          <a:off x="6891759" y="1786790"/>
          <a:ext cx="1371482" cy="1371482"/>
        </a:xfrm>
        <a:prstGeom prst="ellipse">
          <a:avLst/>
        </a:prstGeom>
        <a:solidFill>
          <a:schemeClr val="accent2">
            <a:alpha val="50000"/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kern="1200" dirty="0"/>
            <a:t>Peer-led organization</a:t>
          </a:r>
          <a:endParaRPr lang="zh-CN" altLang="en-US" sz="1400" kern="1200" dirty="0"/>
        </a:p>
      </dsp:txBody>
      <dsp:txXfrm>
        <a:off x="7092608" y="1987639"/>
        <a:ext cx="969784" cy="969784"/>
      </dsp:txXfrm>
    </dsp:sp>
    <dsp:sp modelId="{BA2BC157-B195-487F-BC29-56A3CFF19B42}">
      <dsp:nvSpPr>
        <dsp:cNvPr id="0" name=""/>
        <dsp:cNvSpPr/>
      </dsp:nvSpPr>
      <dsp:spPr>
        <a:xfrm>
          <a:off x="5105458" y="3573091"/>
          <a:ext cx="1371482" cy="1371482"/>
        </a:xfrm>
        <a:prstGeom prst="ellipse">
          <a:avLst/>
        </a:prstGeom>
        <a:solidFill>
          <a:schemeClr val="accent2">
            <a:alpha val="50000"/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kern="1200" dirty="0"/>
            <a:t>SESH research team</a:t>
          </a:r>
          <a:endParaRPr lang="zh-CN" altLang="en-US" sz="1400" kern="1200" dirty="0"/>
        </a:p>
      </dsp:txBody>
      <dsp:txXfrm>
        <a:off x="5306307" y="3773940"/>
        <a:ext cx="969784" cy="969784"/>
      </dsp:txXfrm>
    </dsp:sp>
    <dsp:sp modelId="{8C845300-2785-4381-B868-DF8AB5FABB74}">
      <dsp:nvSpPr>
        <dsp:cNvPr id="0" name=""/>
        <dsp:cNvSpPr/>
      </dsp:nvSpPr>
      <dsp:spPr>
        <a:xfrm>
          <a:off x="3319158" y="1786790"/>
          <a:ext cx="1371482" cy="1371482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kern="1200" dirty="0"/>
            <a:t>Testing services</a:t>
          </a:r>
          <a:endParaRPr lang="zh-CN" altLang="en-US" sz="1400" kern="1200" dirty="0"/>
        </a:p>
      </dsp:txBody>
      <dsp:txXfrm>
        <a:off x="3520007" y="1987639"/>
        <a:ext cx="969784" cy="969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Social-media based secondary distribution of HIV-Syphilis </a:t>
            </a:r>
            <a:r>
              <a:rPr lang="en-US" altLang="zh-CN" dirty="0"/>
              <a:t>d</a:t>
            </a:r>
            <a:r>
              <a:rPr lang="en-US" dirty="0"/>
              <a:t>ual test among Chinese men who have sex with men: An implementation study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03872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 Dr Dan Wu </a:t>
            </a:r>
          </a:p>
          <a:p>
            <a:r>
              <a:rPr lang="en-US" dirty="0"/>
              <a:t>SESH and Zhuhai team, China</a:t>
            </a:r>
          </a:p>
          <a:p>
            <a:r>
              <a:rPr lang="en-US" dirty="0"/>
              <a:t>24 </a:t>
            </a:r>
            <a:r>
              <a:rPr lang="en-US" altLang="zh-CN" dirty="0"/>
              <a:t>July, 2019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981200" y="5167746"/>
            <a:ext cx="8534400" cy="543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Share your thoughts on this presentation with </a:t>
            </a:r>
            <a:r>
              <a:rPr lang="en-US" sz="2000" b="1" dirty="0">
                <a:solidFill>
                  <a:srgbClr val="FF0000"/>
                </a:solidFill>
              </a:rPr>
              <a:t>#IAS2019</a:t>
            </a:r>
          </a:p>
        </p:txBody>
      </p:sp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84AD57-4095-4ABE-AFEB-DCCA6979B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Test results returned with a photograph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AF4029-F1B3-40E5-87DC-D5F5D3B68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1141 test results were returned(</a:t>
            </a:r>
            <a:r>
              <a:rPr lang="en-US" altLang="zh-CN" dirty="0">
                <a:solidFill>
                  <a:schemeClr val="tx1"/>
                </a:solidFill>
              </a:rPr>
              <a:t>return rate = 99.2%)</a:t>
            </a:r>
          </a:p>
          <a:p>
            <a:r>
              <a:rPr lang="en-US" altLang="zh-CN" dirty="0"/>
              <a:t>42 were invalid due to wrong operation, duplicate uploads, poor quality of photograph</a:t>
            </a:r>
          </a:p>
          <a:p>
            <a:r>
              <a:rPr lang="en-US" altLang="zh-CN" dirty="0"/>
              <a:t>Among the 1099 valid test results, 810 (73.7%) were from indexes (331 unique indexes), 289 (26.3%) were from alters (281 unique alters). </a:t>
            </a:r>
          </a:p>
          <a:p>
            <a:r>
              <a:rPr lang="en-US" altLang="zh-CN" dirty="0"/>
              <a:t>Among the 281 alters, </a:t>
            </a:r>
            <a:r>
              <a:rPr lang="en-US" altLang="zh-CN" dirty="0">
                <a:solidFill>
                  <a:srgbClr val="FF0000"/>
                </a:solidFill>
              </a:rPr>
              <a:t>40.3%</a:t>
            </a:r>
            <a:r>
              <a:rPr lang="en-US" altLang="zh-CN" dirty="0"/>
              <a:t> were new HIV testers,</a:t>
            </a:r>
            <a:r>
              <a:rPr lang="zh-CN" altLang="en-US" dirty="0"/>
              <a:t> </a:t>
            </a:r>
            <a:r>
              <a:rPr lang="en-US" altLang="zh-CN" dirty="0"/>
              <a:t>compared to </a:t>
            </a:r>
            <a:r>
              <a:rPr lang="en-US" altLang="zh-CN" dirty="0">
                <a:solidFill>
                  <a:srgbClr val="FF0000"/>
                </a:solidFill>
              </a:rPr>
              <a:t>20.8%</a:t>
            </a:r>
            <a:r>
              <a:rPr lang="en-US" altLang="zh-CN" dirty="0"/>
              <a:t> among index participants (p&lt;0.001).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9378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25E74B-6B14-4C9E-ACFB-807DB0E34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Test results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D94D68-92A7-4535-B99E-1C83B97BF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2"/>
            <a:ext cx="109728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altLang="zh-CN" b="1" dirty="0"/>
              <a:t>HIV</a:t>
            </a:r>
          </a:p>
          <a:p>
            <a:r>
              <a:rPr lang="en-US" altLang="zh-CN" dirty="0"/>
              <a:t>20 (3.3%) people had a positive HIV test result and </a:t>
            </a:r>
            <a:r>
              <a:rPr lang="en-US" altLang="zh-CN" dirty="0">
                <a:solidFill>
                  <a:schemeClr val="tx1"/>
                </a:solidFill>
              </a:rPr>
              <a:t>all were newly identified cases</a:t>
            </a:r>
          </a:p>
          <a:p>
            <a:r>
              <a:rPr lang="en-US" altLang="zh-CN" dirty="0"/>
              <a:t>15 (5.3%) of them were alters: significantly &gt; 5 (1.5%) among indexes (p=0.008)</a:t>
            </a:r>
          </a:p>
          <a:p>
            <a:r>
              <a:rPr lang="en-US" altLang="zh-CN" dirty="0"/>
              <a:t>Confirmed linkage to care during the study period : 14 (70%)</a:t>
            </a:r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b="1" dirty="0"/>
              <a:t>Syphilis </a:t>
            </a:r>
          </a:p>
          <a:p>
            <a:r>
              <a:rPr lang="en-US" altLang="zh-CN" dirty="0"/>
              <a:t>21 (3.4%) people had a positive syphilis test result</a:t>
            </a:r>
          </a:p>
          <a:p>
            <a:r>
              <a:rPr lang="en-US" altLang="zh-CN" dirty="0"/>
              <a:t>13 (3.5%) among indexes and 8 (2.8%) among alters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39024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635337-F3C6-4631-A3AC-22CD2423F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Take home messages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8CF897-19C4-41DC-88AD-5DDB37C7C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The social-media based secondary distribution model is feasible and acceptable to Chinese MSM.</a:t>
            </a:r>
          </a:p>
          <a:p>
            <a:r>
              <a:rPr lang="en-US" altLang="zh-CN" sz="2800" dirty="0"/>
              <a:t>The model effectively reached new HIV testers, facilitated positive case identification and linkage to care.</a:t>
            </a:r>
          </a:p>
          <a:p>
            <a:r>
              <a:rPr lang="en-US" altLang="zh-CN" sz="2800" dirty="0"/>
              <a:t>The model is feasible for promoting syphilis self-testing in the context of integrated HIV-syphilis testing.</a:t>
            </a:r>
          </a:p>
          <a:p>
            <a:r>
              <a:rPr lang="en-US" altLang="zh-CN" sz="2800" dirty="0"/>
              <a:t>Our model allows alters to return self-testing results themselves.</a:t>
            </a:r>
          </a:p>
          <a:p>
            <a:r>
              <a:rPr lang="en-US" altLang="zh-CN" sz="2800" dirty="0"/>
              <a:t>A refundable deposit is a feasible approach to collecting self-test results from MSM in China.</a:t>
            </a:r>
          </a:p>
          <a:p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80057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D481BC-FF0D-4928-AC63-B3C489F5B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Acknowledgement</a:t>
            </a:r>
            <a:endParaRPr lang="zh-CN" altLang="en-US" dirty="0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A526850B-495B-4325-9337-74EA5F9652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6350" y="1949208"/>
            <a:ext cx="2781300" cy="2333625"/>
          </a:xfrm>
        </p:spPr>
      </p:pic>
      <p:pic>
        <p:nvPicPr>
          <p:cNvPr id="11" name="图片 10" descr="图片包含 剪贴画&#10;&#10;描述已自动生成">
            <a:extLst>
              <a:ext uri="{FF2B5EF4-FFF2-40B4-BE49-F238E27FC236}">
                <a16:creationId xmlns:a16="http://schemas.microsoft.com/office/drawing/2014/main" id="{4BA59B23-A255-49B9-B1EA-9EB70697C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4200" y="1949208"/>
            <a:ext cx="2108200" cy="2108200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6E476BA3-2D91-4CCF-933E-10080D76B1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63858"/>
            <a:ext cx="2108200" cy="2850526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3E8F9F78-45A2-4713-AE97-5591B3033348}"/>
              </a:ext>
            </a:extLst>
          </p:cNvPr>
          <p:cNvSpPr txBox="1"/>
          <p:nvPr/>
        </p:nvSpPr>
        <p:spPr>
          <a:xfrm>
            <a:off x="834901" y="4814404"/>
            <a:ext cx="3264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SESH, UNC Project-China</a:t>
            </a:r>
            <a:endParaRPr lang="zh-CN" altLang="en-US" sz="24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E0717CB-6FDE-4736-AC06-056ED574D269}"/>
              </a:ext>
            </a:extLst>
          </p:cNvPr>
          <p:cNvSpPr txBox="1"/>
          <p:nvPr/>
        </p:nvSpPr>
        <p:spPr>
          <a:xfrm>
            <a:off x="5502003" y="4814404"/>
            <a:ext cx="1617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Zhuhai CDC</a:t>
            </a:r>
            <a:endParaRPr lang="zh-CN" altLang="en-US" sz="24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D45A5DB-DE61-4E93-9F3F-7344A7B2FCAE}"/>
              </a:ext>
            </a:extLst>
          </p:cNvPr>
          <p:cNvSpPr txBox="1"/>
          <p:nvPr/>
        </p:nvSpPr>
        <p:spPr>
          <a:xfrm>
            <a:off x="9535432" y="4786953"/>
            <a:ext cx="1985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Zhuhai </a:t>
            </a:r>
            <a:r>
              <a:rPr lang="en-US" altLang="zh-CN" sz="2400" dirty="0" err="1"/>
              <a:t>Xutong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75978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evidence?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 China, 40-50% of men who have sex with men (MSM) living with HIV never tested for HIV (1,2) and over 54% of MSM never tested for syphilis (3)</a:t>
            </a:r>
          </a:p>
          <a:p>
            <a:r>
              <a:rPr lang="en-US" sz="2400" dirty="0"/>
              <a:t>HIV self testing: high demand and acceptability (4)</a:t>
            </a:r>
          </a:p>
          <a:p>
            <a:r>
              <a:rPr lang="en-US" sz="2400" dirty="0"/>
              <a:t>Social media: widespread use in China. </a:t>
            </a:r>
            <a:r>
              <a:rPr lang="en-US" sz="2400" dirty="0" err="1"/>
              <a:t>eg.</a:t>
            </a:r>
            <a:r>
              <a:rPr lang="en-US" sz="2400" dirty="0"/>
              <a:t>, WeChat: an instant messaging system similar to Facebook and Twitter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8F935C65-71F7-460E-9211-640725EE36DD}"/>
              </a:ext>
            </a:extLst>
          </p:cNvPr>
          <p:cNvSpPr/>
          <p:nvPr/>
        </p:nvSpPr>
        <p:spPr>
          <a:xfrm>
            <a:off x="7131755" y="4002403"/>
            <a:ext cx="2146663" cy="16585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Fast</a:t>
            </a:r>
          </a:p>
          <a:p>
            <a:pPr algn="ctr"/>
            <a:r>
              <a:rPr lang="en-US" altLang="zh-CN" dirty="0"/>
              <a:t>Convenient</a:t>
            </a:r>
          </a:p>
          <a:p>
            <a:pPr algn="ctr"/>
            <a:r>
              <a:rPr lang="en-US" altLang="zh-CN" dirty="0"/>
              <a:t>Private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E37DA57-0BC4-4C3B-81A8-820FB4DB5C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514" y="3832676"/>
            <a:ext cx="2839212" cy="1997964"/>
          </a:xfrm>
          <a:prstGeom prst="rect">
            <a:avLst/>
          </a:prstGeom>
        </p:spPr>
      </p:pic>
      <p:sp>
        <p:nvSpPr>
          <p:cNvPr id="6" name="箭头: 右 5">
            <a:extLst>
              <a:ext uri="{FF2B5EF4-FFF2-40B4-BE49-F238E27FC236}">
                <a16:creationId xmlns:a16="http://schemas.microsoft.com/office/drawing/2014/main" id="{8AD05E9B-B5EF-4E6C-81A8-964E8F7DCEC5}"/>
              </a:ext>
            </a:extLst>
          </p:cNvPr>
          <p:cNvSpPr/>
          <p:nvPr/>
        </p:nvSpPr>
        <p:spPr>
          <a:xfrm>
            <a:off x="5912124" y="4645394"/>
            <a:ext cx="801233" cy="372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8038C95-0C4F-4C68-9CC1-0A75125F0083}"/>
              </a:ext>
            </a:extLst>
          </p:cNvPr>
          <p:cNvSpPr txBox="1"/>
          <p:nvPr/>
        </p:nvSpPr>
        <p:spPr>
          <a:xfrm>
            <a:off x="9540248" y="5315102"/>
            <a:ext cx="3754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altLang="zh-CN" sz="1100" dirty="0"/>
              <a:t>Chow EPF et al, HIV medicine. 2012</a:t>
            </a:r>
          </a:p>
          <a:p>
            <a:pPr marL="228600" indent="-228600">
              <a:buAutoNum type="arabicPeriod"/>
            </a:pPr>
            <a:r>
              <a:rPr lang="en-US" altLang="zh-CN" sz="1100" dirty="0"/>
              <a:t>Zou H et al, AIDS and behavior. 2012</a:t>
            </a:r>
          </a:p>
          <a:p>
            <a:pPr marL="228600" indent="-228600">
              <a:buAutoNum type="arabicPeriod"/>
            </a:pPr>
            <a:r>
              <a:rPr lang="en-US" altLang="zh-CN" sz="1100" dirty="0"/>
              <a:t>Wu D et al. STD, 2018</a:t>
            </a:r>
          </a:p>
          <a:p>
            <a:pPr marL="228600" indent="-228600">
              <a:buAutoNum type="arabicPeriod"/>
            </a:pPr>
            <a:r>
              <a:rPr lang="en-US" altLang="zh-CN" sz="1100" dirty="0"/>
              <a:t>Tang W et al, Lancet HIV. 2018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662151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EEDF23-A1CB-4A2F-AB78-9E4732A65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International and National Guidelines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46B76C6-2BD7-459F-AB36-7AB7E125B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World Health Organization: 2016 guideline on HIV self testing</a:t>
            </a:r>
          </a:p>
          <a:p>
            <a:endParaRPr lang="en-US" altLang="zh-CN" dirty="0"/>
          </a:p>
          <a:p>
            <a:r>
              <a:rPr lang="en-US" altLang="zh-CN" dirty="0"/>
              <a:t>China: The 13th national five-year strategic plan (2017–22)</a:t>
            </a:r>
          </a:p>
          <a:p>
            <a:pPr marL="800100" lvl="2" indent="0">
              <a:buNone/>
            </a:pPr>
            <a:endParaRPr lang="en-US" altLang="zh-CN" i="1" dirty="0"/>
          </a:p>
          <a:p>
            <a:pPr marL="800100" lvl="2" indent="0">
              <a:buNone/>
            </a:pPr>
            <a:r>
              <a:rPr lang="en-US" altLang="zh-CN" i="1" dirty="0"/>
              <a:t>“explore strategies to promote HIVST through selling kits in pharmacies and online.” </a:t>
            </a:r>
          </a:p>
          <a:p>
            <a:pPr marL="0" indent="0">
              <a:buNone/>
            </a:pPr>
            <a:endParaRPr lang="en-US" altLang="zh-CN" sz="2800" i="1" dirty="0"/>
          </a:p>
          <a:p>
            <a:pPr marL="0" indent="0" algn="r">
              <a:buNone/>
            </a:pPr>
            <a:r>
              <a:rPr lang="en-US" altLang="zh-CN" sz="2800" i="1" dirty="0"/>
              <a:t>-</a:t>
            </a:r>
            <a:endParaRPr lang="zh-CN" alt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256236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9BAC7D-7B9F-487A-A514-E3157BDEF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Guangdong experiences</a:t>
            </a:r>
            <a:endParaRPr lang="zh-CN" altLang="en-US" dirty="0"/>
          </a:p>
        </p:txBody>
      </p:sp>
      <p:pic>
        <p:nvPicPr>
          <p:cNvPr id="5" name="内容占位符 4" descr="图片包含 文字, 地图&#10;&#10;描述已自动生成">
            <a:extLst>
              <a:ext uri="{FF2B5EF4-FFF2-40B4-BE49-F238E27FC236}">
                <a16:creationId xmlns:a16="http://schemas.microsoft.com/office/drawing/2014/main" id="{C9DEECE9-45A2-4EFF-ACE1-737914BE6D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9960" y="3297661"/>
            <a:ext cx="2743200" cy="2197383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1DB7C19-F88A-4611-946F-FDB1E7CA9EAD}"/>
              </a:ext>
            </a:extLst>
          </p:cNvPr>
          <p:cNvSpPr txBox="1"/>
          <p:nvPr/>
        </p:nvSpPr>
        <p:spPr>
          <a:xfrm>
            <a:off x="1470822" y="2239608"/>
            <a:ext cx="3922889" cy="120032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 first pilot site to promote HIV self testing among MSM in China </a:t>
            </a:r>
            <a:endParaRPr lang="en-US" altLang="zh-CN" sz="2400" dirty="0">
              <a:solidFill>
                <a:srgbClr val="44546A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479D933-735D-4321-8CBC-C2243084367F}"/>
              </a:ext>
            </a:extLst>
          </p:cNvPr>
          <p:cNvSpPr txBox="1"/>
          <p:nvPr/>
        </p:nvSpPr>
        <p:spPr>
          <a:xfrm>
            <a:off x="1413672" y="3699528"/>
            <a:ext cx="3922889" cy="120032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Gay friendly community-based organizations led HIV self testing programs</a:t>
            </a:r>
            <a:endParaRPr lang="en-US" altLang="zh-CN" sz="2400" dirty="0">
              <a:solidFill>
                <a:srgbClr val="44546A"/>
              </a:solidFill>
              <a:cs typeface="+mn-ea"/>
              <a:sym typeface="+mn-lt"/>
            </a:endParaRPr>
          </a:p>
        </p:txBody>
      </p:sp>
      <p:pic>
        <p:nvPicPr>
          <p:cNvPr id="9" name="图片 8" descr="图片包含 地图, 文字&#10;&#10;描述已自动生成">
            <a:extLst>
              <a:ext uri="{FF2B5EF4-FFF2-40B4-BE49-F238E27FC236}">
                <a16:creationId xmlns:a16="http://schemas.microsoft.com/office/drawing/2014/main" id="{E9B61DEA-B691-4C9D-B274-E7233BA0D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8909" y="1395968"/>
            <a:ext cx="3274041" cy="1904385"/>
          </a:xfrm>
          <a:prstGeom prst="rect">
            <a:avLst/>
          </a:prstGeom>
        </p:spPr>
      </p:pic>
      <p:sp>
        <p:nvSpPr>
          <p:cNvPr id="10" name="流程图: 接点 9">
            <a:extLst>
              <a:ext uri="{FF2B5EF4-FFF2-40B4-BE49-F238E27FC236}">
                <a16:creationId xmlns:a16="http://schemas.microsoft.com/office/drawing/2014/main" id="{83394568-092A-4812-A4AB-23BD1B40C128}"/>
              </a:ext>
            </a:extLst>
          </p:cNvPr>
          <p:cNvSpPr/>
          <p:nvPr/>
        </p:nvSpPr>
        <p:spPr>
          <a:xfrm>
            <a:off x="7443170" y="4933566"/>
            <a:ext cx="575470" cy="499027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箭头: 圆角右 10">
            <a:extLst>
              <a:ext uri="{FF2B5EF4-FFF2-40B4-BE49-F238E27FC236}">
                <a16:creationId xmlns:a16="http://schemas.microsoft.com/office/drawing/2014/main" id="{B8099175-6F86-481F-9A7B-3E7DC4255B0C}"/>
              </a:ext>
            </a:extLst>
          </p:cNvPr>
          <p:cNvSpPr/>
          <p:nvPr/>
        </p:nvSpPr>
        <p:spPr>
          <a:xfrm>
            <a:off x="7882730" y="2275422"/>
            <a:ext cx="730430" cy="797172"/>
          </a:xfrm>
          <a:prstGeom prst="bentArrow">
            <a:avLst/>
          </a:prstGeom>
          <a:solidFill>
            <a:srgbClr val="E8303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5" name="图片 14" descr="图片包含 矢量图形&#10;&#10;描述已自动生成">
            <a:extLst>
              <a:ext uri="{FF2B5EF4-FFF2-40B4-BE49-F238E27FC236}">
                <a16:creationId xmlns:a16="http://schemas.microsoft.com/office/drawing/2014/main" id="{378474D1-16C3-456D-9F75-06F43D5D1B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48" y="3878401"/>
            <a:ext cx="788849" cy="78884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A2A1306-9060-4E3C-8038-291471D07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532" y="2413475"/>
            <a:ext cx="772065" cy="78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1F92E2-5348-4183-9711-529C05BDB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9796"/>
            <a:ext cx="10972800" cy="1143000"/>
          </a:xfrm>
        </p:spPr>
        <p:txBody>
          <a:bodyPr/>
          <a:lstStyle/>
          <a:p>
            <a:r>
              <a:rPr lang="en-US" altLang="zh-CN" dirty="0"/>
              <a:t>Zhuhai model </a:t>
            </a:r>
            <a:endParaRPr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13DCE542-16E6-4AF8-8B78-87B2A00028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8547562"/>
              </p:ext>
            </p:extLst>
          </p:nvPr>
        </p:nvGraphicFramePr>
        <p:xfrm>
          <a:off x="304800" y="1181100"/>
          <a:ext cx="11582400" cy="4945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B06287B6-1CD2-4689-8C97-3420948D02A6}"/>
              </a:ext>
            </a:extLst>
          </p:cNvPr>
          <p:cNvSpPr txBox="1"/>
          <p:nvPr/>
        </p:nvSpPr>
        <p:spPr>
          <a:xfrm>
            <a:off x="6819900" y="1387478"/>
            <a:ext cx="30167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Logistics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Regulating and monitoring 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CCF0CB1-0ACF-4BA6-943A-FBAA896FD10A}"/>
              </a:ext>
            </a:extLst>
          </p:cNvPr>
          <p:cNvSpPr txBox="1"/>
          <p:nvPr/>
        </p:nvSpPr>
        <p:spPr>
          <a:xfrm>
            <a:off x="8724900" y="3191966"/>
            <a:ext cx="34743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Strategic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Program implementation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Service provision and expansion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E51AEF4-3B11-4787-A5C2-A8089CC2C0A3}"/>
              </a:ext>
            </a:extLst>
          </p:cNvPr>
          <p:cNvSpPr txBox="1"/>
          <p:nvPr/>
        </p:nvSpPr>
        <p:spPr>
          <a:xfrm>
            <a:off x="-115374" y="3053466"/>
            <a:ext cx="37111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altLang="zh-CN" dirty="0"/>
              <a:t>HIV-syphilis dual test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altLang="zh-CN" dirty="0"/>
              <a:t>Pre- and post-test counselling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altLang="zh-CN" dirty="0"/>
              <a:t>Facility-based confirmatory testing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altLang="zh-CN" dirty="0"/>
              <a:t>Linkage-to-care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F012E1D-B148-4F99-BCF8-7C0D4DB2B7F7}"/>
              </a:ext>
            </a:extLst>
          </p:cNvPr>
          <p:cNvSpPr txBox="1"/>
          <p:nvPr/>
        </p:nvSpPr>
        <p:spPr>
          <a:xfrm>
            <a:off x="6961276" y="4977900"/>
            <a:ext cx="33089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Program design improvement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Evaluation tools development</a:t>
            </a:r>
            <a:endParaRPr lang="zh-CN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Program assessment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37314AD-1FF4-4BD7-9DE0-CCD0401DC0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6688" y="1196203"/>
            <a:ext cx="974819" cy="817913"/>
          </a:xfrm>
          <a:prstGeom prst="rect">
            <a:avLst/>
          </a:prstGeom>
        </p:spPr>
      </p:pic>
      <p:pic>
        <p:nvPicPr>
          <p:cNvPr id="12" name="图片 11" descr="图片包含 剪贴画&#10;&#10;描述已自动生成">
            <a:extLst>
              <a:ext uri="{FF2B5EF4-FFF2-40B4-BE49-F238E27FC236}">
                <a16:creationId xmlns:a16="http://schemas.microsoft.com/office/drawing/2014/main" id="{C6457DA6-20FE-4A40-BD60-90A6696D4D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94720" y="2513494"/>
            <a:ext cx="948505" cy="948505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18BD03B7-DB42-4148-92FB-13B1963F50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853" y="4977900"/>
            <a:ext cx="744871" cy="1007150"/>
          </a:xfrm>
          <a:prstGeom prst="rect">
            <a:avLst/>
          </a:prstGeom>
        </p:spPr>
      </p:pic>
      <p:pic>
        <p:nvPicPr>
          <p:cNvPr id="15" name="图片 14" descr="图片包含 电子产品&#10;&#10;描述已自动生成">
            <a:extLst>
              <a:ext uri="{FF2B5EF4-FFF2-40B4-BE49-F238E27FC236}">
                <a16:creationId xmlns:a16="http://schemas.microsoft.com/office/drawing/2014/main" id="{3D3A7A99-DD01-463B-9503-BF155A0C4D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5181" y="2401248"/>
            <a:ext cx="2139519" cy="65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62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03D8D8-ECFE-44CB-B79F-2A2DE0046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0883"/>
            <a:ext cx="10972800" cy="1143000"/>
          </a:xfrm>
        </p:spPr>
        <p:txBody>
          <a:bodyPr/>
          <a:lstStyle/>
          <a:p>
            <a:r>
              <a:rPr lang="en-US" altLang="zh-CN" dirty="0"/>
              <a:t>Secondary distribution</a:t>
            </a:r>
            <a:endParaRPr lang="zh-CN" altLang="en-US" dirty="0"/>
          </a:p>
        </p:txBody>
      </p:sp>
      <p:sp>
        <p:nvSpPr>
          <p:cNvPr id="54" name="TextBox 13">
            <a:extLst>
              <a:ext uri="{FF2B5EF4-FFF2-40B4-BE49-F238E27FC236}">
                <a16:creationId xmlns:a16="http://schemas.microsoft.com/office/drawing/2014/main" id="{4CA2AF12-F4CA-4739-AF49-6B39FB721F70}"/>
              </a:ext>
            </a:extLst>
          </p:cNvPr>
          <p:cNvSpPr txBox="1"/>
          <p:nvPr/>
        </p:nvSpPr>
        <p:spPr>
          <a:xfrm>
            <a:off x="1619251" y="1383951"/>
            <a:ext cx="9582150" cy="11079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altLang="zh-CN" sz="2400" dirty="0"/>
              <a:t>Secondary distribution (SD) of HIV-syphilis dual test involves giving one individual (an index) multiple self-testing kits to distribute to other people (alters) within his/her social networks</a:t>
            </a:r>
            <a:endParaRPr lang="zh-CN" altLang="en-US" sz="2400" b="1" dirty="0">
              <a:solidFill>
                <a:srgbClr val="44546A"/>
              </a:solidFill>
              <a:cs typeface="+mn-ea"/>
              <a:sym typeface="+mn-lt"/>
            </a:endParaRPr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4E4901AF-D043-4FEC-B1F4-BFBE91ECFE81}"/>
              </a:ext>
            </a:extLst>
          </p:cNvPr>
          <p:cNvSpPr/>
          <p:nvPr/>
        </p:nvSpPr>
        <p:spPr>
          <a:xfrm>
            <a:off x="3329179" y="4286942"/>
            <a:ext cx="365760" cy="3918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291C17C6-1117-4C35-9A18-048F6251078E}"/>
              </a:ext>
            </a:extLst>
          </p:cNvPr>
          <p:cNvCxnSpPr>
            <a:stCxn id="55" idx="7"/>
          </p:cNvCxnSpPr>
          <p:nvPr/>
        </p:nvCxnSpPr>
        <p:spPr>
          <a:xfrm flipV="1">
            <a:off x="3641375" y="4039098"/>
            <a:ext cx="918946" cy="305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FFD0ACEE-B50D-4E20-9C30-8632C3C2740E}"/>
              </a:ext>
            </a:extLst>
          </p:cNvPr>
          <p:cNvCxnSpPr>
            <a:stCxn id="55" idx="6"/>
          </p:cNvCxnSpPr>
          <p:nvPr/>
        </p:nvCxnSpPr>
        <p:spPr>
          <a:xfrm flipV="1">
            <a:off x="3694939" y="4474527"/>
            <a:ext cx="865382" cy="8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1B4B5C0B-ED0F-42E0-B06B-9D1E612C4F50}"/>
              </a:ext>
            </a:extLst>
          </p:cNvPr>
          <p:cNvCxnSpPr>
            <a:stCxn id="55" idx="5"/>
          </p:cNvCxnSpPr>
          <p:nvPr/>
        </p:nvCxnSpPr>
        <p:spPr>
          <a:xfrm>
            <a:off x="3641375" y="4621437"/>
            <a:ext cx="918946" cy="2711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椭圆 58">
            <a:extLst>
              <a:ext uri="{FF2B5EF4-FFF2-40B4-BE49-F238E27FC236}">
                <a16:creationId xmlns:a16="http://schemas.microsoft.com/office/drawing/2014/main" id="{3B72F777-47F2-4A00-9BD8-7C5FD8757DC5}"/>
              </a:ext>
            </a:extLst>
          </p:cNvPr>
          <p:cNvSpPr/>
          <p:nvPr/>
        </p:nvSpPr>
        <p:spPr>
          <a:xfrm>
            <a:off x="4560321" y="3772046"/>
            <a:ext cx="400594" cy="422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090B179A-8BFB-4CAE-99C1-0AF08957B8E2}"/>
              </a:ext>
            </a:extLst>
          </p:cNvPr>
          <p:cNvSpPr/>
          <p:nvPr/>
        </p:nvSpPr>
        <p:spPr>
          <a:xfrm>
            <a:off x="4577739" y="4264172"/>
            <a:ext cx="400594" cy="422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0EBADBA4-9587-446B-96A8-FEB40E226B04}"/>
              </a:ext>
            </a:extLst>
          </p:cNvPr>
          <p:cNvSpPr/>
          <p:nvPr/>
        </p:nvSpPr>
        <p:spPr>
          <a:xfrm>
            <a:off x="4560321" y="4726724"/>
            <a:ext cx="400594" cy="422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36EBF659-4220-48EE-AD72-94AE20389DA6}"/>
              </a:ext>
            </a:extLst>
          </p:cNvPr>
          <p:cNvCxnSpPr>
            <a:cxnSpLocks/>
            <a:stCxn id="60" idx="6"/>
            <a:endCxn id="63" idx="2"/>
          </p:cNvCxnSpPr>
          <p:nvPr/>
        </p:nvCxnSpPr>
        <p:spPr>
          <a:xfrm flipV="1">
            <a:off x="4978333" y="4468990"/>
            <a:ext cx="791836" cy="6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椭圆 62">
            <a:extLst>
              <a:ext uri="{FF2B5EF4-FFF2-40B4-BE49-F238E27FC236}">
                <a16:creationId xmlns:a16="http://schemas.microsoft.com/office/drawing/2014/main" id="{54D7A705-5694-4464-9E64-FF16E6FCE82B}"/>
              </a:ext>
            </a:extLst>
          </p:cNvPr>
          <p:cNvSpPr/>
          <p:nvPr/>
        </p:nvSpPr>
        <p:spPr>
          <a:xfrm>
            <a:off x="5770169" y="4259153"/>
            <a:ext cx="400594" cy="41967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id="{6B874777-2410-4217-8B52-D4BADCE92538}"/>
              </a:ext>
            </a:extLst>
          </p:cNvPr>
          <p:cNvCxnSpPr>
            <a:cxnSpLocks/>
            <a:stCxn id="61" idx="6"/>
            <a:endCxn id="69" idx="2"/>
          </p:cNvCxnSpPr>
          <p:nvPr/>
        </p:nvCxnSpPr>
        <p:spPr>
          <a:xfrm>
            <a:off x="4960915" y="4938114"/>
            <a:ext cx="747880" cy="232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B08153A8-8405-418D-912F-2FBC34A552BA}"/>
              </a:ext>
            </a:extLst>
          </p:cNvPr>
          <p:cNvCxnSpPr>
            <a:cxnSpLocks/>
            <a:stCxn id="61" idx="5"/>
            <a:endCxn id="68" idx="1"/>
          </p:cNvCxnSpPr>
          <p:nvPr/>
        </p:nvCxnSpPr>
        <p:spPr>
          <a:xfrm>
            <a:off x="4902249" y="5087588"/>
            <a:ext cx="673618" cy="547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B1D53693-1B85-4C68-8C60-E9A23CC4EE52}"/>
              </a:ext>
            </a:extLst>
          </p:cNvPr>
          <p:cNvCxnSpPr>
            <a:cxnSpLocks/>
            <a:stCxn id="59" idx="7"/>
          </p:cNvCxnSpPr>
          <p:nvPr/>
        </p:nvCxnSpPr>
        <p:spPr>
          <a:xfrm flipV="1">
            <a:off x="4902249" y="3378494"/>
            <a:ext cx="563763" cy="455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>
            <a:extLst>
              <a:ext uri="{FF2B5EF4-FFF2-40B4-BE49-F238E27FC236}">
                <a16:creationId xmlns:a16="http://schemas.microsoft.com/office/drawing/2014/main" id="{A6EC6336-9989-4945-9791-C9130F0E070C}"/>
              </a:ext>
            </a:extLst>
          </p:cNvPr>
          <p:cNvCxnSpPr>
            <a:stCxn id="59" idx="6"/>
          </p:cNvCxnSpPr>
          <p:nvPr/>
        </p:nvCxnSpPr>
        <p:spPr>
          <a:xfrm flipV="1">
            <a:off x="4960915" y="3864092"/>
            <a:ext cx="667857" cy="119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椭圆 67">
            <a:extLst>
              <a:ext uri="{FF2B5EF4-FFF2-40B4-BE49-F238E27FC236}">
                <a16:creationId xmlns:a16="http://schemas.microsoft.com/office/drawing/2014/main" id="{F5947DE6-CAF7-4C16-AFC1-E10DA10C3F0C}"/>
              </a:ext>
            </a:extLst>
          </p:cNvPr>
          <p:cNvSpPr/>
          <p:nvPr/>
        </p:nvSpPr>
        <p:spPr>
          <a:xfrm>
            <a:off x="5517201" y="5573225"/>
            <a:ext cx="400594" cy="41967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4C64A8CA-941C-4322-9AA0-DDC4431BFA4C}"/>
              </a:ext>
            </a:extLst>
          </p:cNvPr>
          <p:cNvSpPr/>
          <p:nvPr/>
        </p:nvSpPr>
        <p:spPr>
          <a:xfrm>
            <a:off x="5708795" y="4961116"/>
            <a:ext cx="400594" cy="41967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>
            <a:extLst>
              <a:ext uri="{FF2B5EF4-FFF2-40B4-BE49-F238E27FC236}">
                <a16:creationId xmlns:a16="http://schemas.microsoft.com/office/drawing/2014/main" id="{9C21EB03-5E49-4892-884B-CA601BA3884B}"/>
              </a:ext>
            </a:extLst>
          </p:cNvPr>
          <p:cNvSpPr/>
          <p:nvPr/>
        </p:nvSpPr>
        <p:spPr>
          <a:xfrm>
            <a:off x="5639132" y="3626482"/>
            <a:ext cx="400594" cy="41967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B451A50B-8054-43BD-A1EF-16895CF12608}"/>
              </a:ext>
            </a:extLst>
          </p:cNvPr>
          <p:cNvSpPr/>
          <p:nvPr/>
        </p:nvSpPr>
        <p:spPr>
          <a:xfrm>
            <a:off x="5483424" y="3072696"/>
            <a:ext cx="400594" cy="41967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2" name="图片 71" descr="e24475512550f546189e8f70d4e8baa">
            <a:extLst>
              <a:ext uri="{FF2B5EF4-FFF2-40B4-BE49-F238E27FC236}">
                <a16:creationId xmlns:a16="http://schemas.microsoft.com/office/drawing/2014/main" id="{77E7BB8C-6837-4B84-B9AB-F20E44B0DF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034200" y="4083748"/>
            <a:ext cx="2145190" cy="170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9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animBg="1"/>
      <p:bldP spid="59" grpId="0" animBg="1"/>
      <p:bldP spid="60" grpId="0" animBg="1"/>
      <p:bldP spid="61" grpId="0" animBg="1"/>
      <p:bldP spid="63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>
            <a:extLst>
              <a:ext uri="{FF2B5EF4-FFF2-40B4-BE49-F238E27FC236}">
                <a16:creationId xmlns:a16="http://schemas.microsoft.com/office/drawing/2014/main" id="{7EEA61B2-6BF8-4F5C-8DEE-6551F08A66C2}"/>
              </a:ext>
            </a:extLst>
          </p:cNvPr>
          <p:cNvGrpSpPr/>
          <p:nvPr/>
        </p:nvGrpSpPr>
        <p:grpSpPr>
          <a:xfrm>
            <a:off x="5093612" y="702024"/>
            <a:ext cx="7046719" cy="4995382"/>
            <a:chOff x="1171186" y="1157257"/>
            <a:chExt cx="7046719" cy="4995382"/>
          </a:xfrm>
        </p:grpSpPr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EE05F7E8-68F9-483C-AF3C-6D0D0CFB4B8F}"/>
                </a:ext>
              </a:extLst>
            </p:cNvPr>
            <p:cNvSpPr/>
            <p:nvPr/>
          </p:nvSpPr>
          <p:spPr>
            <a:xfrm>
              <a:off x="6125910" y="3642838"/>
              <a:ext cx="2091995" cy="461665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E8303B"/>
                  </a:solidFill>
                </a:rPr>
                <a:t>Distribution</a:t>
              </a:r>
              <a:endParaRPr lang="zh-CN" altLang="en-US" b="1" dirty="0">
                <a:solidFill>
                  <a:srgbClr val="E8303B"/>
                </a:solidFill>
              </a:endParaRPr>
            </a:p>
          </p:txBody>
        </p:sp>
        <p:grpSp>
          <p:nvGrpSpPr>
            <p:cNvPr id="26" name="Group 8">
              <a:extLst>
                <a:ext uri="{FF2B5EF4-FFF2-40B4-BE49-F238E27FC236}">
                  <a16:creationId xmlns:a16="http://schemas.microsoft.com/office/drawing/2014/main" id="{E00D2D5D-EE9F-4446-A6D5-9A96082421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1186" y="1157257"/>
              <a:ext cx="4870974" cy="4524605"/>
              <a:chOff x="3960" y="3173"/>
              <a:chExt cx="3780" cy="5978"/>
            </a:xfrm>
          </p:grpSpPr>
          <p:grpSp>
            <p:nvGrpSpPr>
              <p:cNvPr id="30" name="Group 15">
                <a:extLst>
                  <a:ext uri="{FF2B5EF4-FFF2-40B4-BE49-F238E27FC236}">
                    <a16:creationId xmlns:a16="http://schemas.microsoft.com/office/drawing/2014/main" id="{FB657081-FB07-4D17-9CD6-DEFD2F7ED2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60" y="3173"/>
                <a:ext cx="3780" cy="994"/>
                <a:chOff x="3993" y="2549"/>
                <a:chExt cx="3518" cy="994"/>
              </a:xfrm>
            </p:grpSpPr>
            <p:sp>
              <p:nvSpPr>
                <p:cNvPr id="46" name="圆角矩形 1">
                  <a:extLst>
                    <a:ext uri="{FF2B5EF4-FFF2-40B4-BE49-F238E27FC236}">
                      <a16:creationId xmlns:a16="http://schemas.microsoft.com/office/drawing/2014/main" id="{ADC0A432-DBD2-4079-9DB5-4B7C8DFE3C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93" y="2549"/>
                  <a:ext cx="3518" cy="52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2700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b="1" kern="100" dirty="0">
                      <a:effectLst/>
                      <a:latin typeface="Calibri"/>
                      <a:ea typeface="SimSun"/>
                      <a:cs typeface="Times New Roman"/>
                    </a:rPr>
                    <a:t>Click the online link on WeChat </a:t>
                  </a:r>
                </a:p>
              </p:txBody>
            </p:sp>
            <p:cxnSp>
              <p:nvCxnSpPr>
                <p:cNvPr id="47" name="AutoShape 17">
                  <a:extLst>
                    <a:ext uri="{FF2B5EF4-FFF2-40B4-BE49-F238E27FC236}">
                      <a16:creationId xmlns:a16="http://schemas.microsoft.com/office/drawing/2014/main" id="{51D15472-897D-4702-B9E6-63331CE57CB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5715" y="3078"/>
                  <a:ext cx="1" cy="4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1" name="Group 17">
                <a:extLst>
                  <a:ext uri="{FF2B5EF4-FFF2-40B4-BE49-F238E27FC236}">
                    <a16:creationId xmlns:a16="http://schemas.microsoft.com/office/drawing/2014/main" id="{FC28E098-C65A-465F-B9F4-83EA4FC3DA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62" y="7019"/>
                <a:ext cx="3725" cy="1045"/>
                <a:chOff x="3995" y="6395"/>
                <a:chExt cx="3468" cy="1045"/>
              </a:xfrm>
            </p:grpSpPr>
            <p:cxnSp>
              <p:nvCxnSpPr>
                <p:cNvPr id="44" name="AutoShape 20">
                  <a:extLst>
                    <a:ext uri="{FF2B5EF4-FFF2-40B4-BE49-F238E27FC236}">
                      <a16:creationId xmlns:a16="http://schemas.microsoft.com/office/drawing/2014/main" id="{3F0B645D-45A2-428D-B722-F8A4794679F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5706" y="7005"/>
                  <a:ext cx="0" cy="4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5" name="圆角矩形 25">
                  <a:extLst>
                    <a:ext uri="{FF2B5EF4-FFF2-40B4-BE49-F238E27FC236}">
                      <a16:creationId xmlns:a16="http://schemas.microsoft.com/office/drawing/2014/main" id="{294A4454-4FF1-4A5D-BA77-6417711EF4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95" y="6395"/>
                  <a:ext cx="3468" cy="61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2700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b="1" kern="100" dirty="0">
                      <a:effectLst/>
                      <a:latin typeface="Calibri"/>
                      <a:ea typeface="SimSun"/>
                      <a:cs typeface="Times New Roman"/>
                    </a:rPr>
                    <a:t>Upload a picture of a completed test </a:t>
                  </a:r>
                  <a:r>
                    <a:rPr lang="en-US" sz="1600" b="1" kern="100" dirty="0">
                      <a:solidFill>
                        <a:srgbClr val="E8303B"/>
                      </a:solidFill>
                      <a:effectLst/>
                      <a:latin typeface="Calibri"/>
                      <a:ea typeface="SimSun"/>
                      <a:cs typeface="Times New Roman"/>
                    </a:rPr>
                    <a:t>by the tester</a:t>
                  </a:r>
                </a:p>
              </p:txBody>
            </p:sp>
          </p:grpSp>
          <p:grpSp>
            <p:nvGrpSpPr>
              <p:cNvPr id="32" name="Group 18">
                <a:extLst>
                  <a:ext uri="{FF2B5EF4-FFF2-40B4-BE49-F238E27FC236}">
                    <a16:creationId xmlns:a16="http://schemas.microsoft.com/office/drawing/2014/main" id="{520368A8-8248-4669-A522-FF0ACF00BF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61" y="8064"/>
                <a:ext cx="3727" cy="1087"/>
                <a:chOff x="3993" y="7440"/>
                <a:chExt cx="3469" cy="1087"/>
              </a:xfrm>
            </p:grpSpPr>
            <p:sp>
              <p:nvSpPr>
                <p:cNvPr id="42" name="圆角矩形 28">
                  <a:extLst>
                    <a:ext uri="{FF2B5EF4-FFF2-40B4-BE49-F238E27FC236}">
                      <a16:creationId xmlns:a16="http://schemas.microsoft.com/office/drawing/2014/main" id="{147E3F10-D7AF-4B44-83D4-834800E763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93" y="7440"/>
                  <a:ext cx="3469" cy="63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2700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algn="ctr"/>
                  <a:r>
                    <a:rPr lang="en-US" altLang="zh-CN" sz="1600" b="1" kern="100" dirty="0">
                      <a:ea typeface="SimSun"/>
                      <a:cs typeface="Times New Roman"/>
                    </a:rPr>
                    <a:t>Deposit refunded</a:t>
                  </a:r>
                  <a:endParaRPr lang="en-US" altLang="zh-CN" sz="1600" b="1" kern="100" dirty="0">
                    <a:latin typeface="Calibri"/>
                    <a:ea typeface="SimSun"/>
                    <a:cs typeface="Times New Roman"/>
                  </a:endParaRPr>
                </a:p>
              </p:txBody>
            </p:sp>
            <p:cxnSp>
              <p:nvCxnSpPr>
                <p:cNvPr id="43" name="AutoShape 24">
                  <a:extLst>
                    <a:ext uri="{FF2B5EF4-FFF2-40B4-BE49-F238E27FC236}">
                      <a16:creationId xmlns:a16="http://schemas.microsoft.com/office/drawing/2014/main" id="{D583F356-210A-4F6B-949A-D00BADD313C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5690" y="8077"/>
                  <a:ext cx="0" cy="45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3" name="Group 19">
                <a:extLst>
                  <a:ext uri="{FF2B5EF4-FFF2-40B4-BE49-F238E27FC236}">
                    <a16:creationId xmlns:a16="http://schemas.microsoft.com/office/drawing/2014/main" id="{23CEB471-CF65-4735-8C85-9AD8571C38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61" y="5892"/>
                <a:ext cx="3725" cy="1127"/>
                <a:chOff x="3993" y="5268"/>
                <a:chExt cx="3468" cy="1127"/>
              </a:xfrm>
            </p:grpSpPr>
            <p:sp>
              <p:nvSpPr>
                <p:cNvPr id="40" name="圆角矩形 51">
                  <a:extLst>
                    <a:ext uri="{FF2B5EF4-FFF2-40B4-BE49-F238E27FC236}">
                      <a16:creationId xmlns:a16="http://schemas.microsoft.com/office/drawing/2014/main" id="{6A2C2C8F-2A73-4978-85F8-19EEC9DFE1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93" y="5268"/>
                  <a:ext cx="3468" cy="65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2700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algn="ctr"/>
                  <a:r>
                    <a:rPr lang="en-US" sz="1600" b="1" kern="100" dirty="0">
                      <a:effectLst/>
                      <a:latin typeface="Calibri"/>
                      <a:ea typeface="SimSun"/>
                      <a:cs typeface="Times New Roman"/>
                    </a:rPr>
                    <a:t>Received  </a:t>
                  </a:r>
                  <a:r>
                    <a:rPr lang="en-US" sz="1600" b="1" kern="100" dirty="0">
                      <a:solidFill>
                        <a:srgbClr val="E8303B"/>
                      </a:solidFill>
                      <a:effectLst/>
                      <a:latin typeface="Calibri"/>
                      <a:ea typeface="SimSun"/>
                      <a:cs typeface="Times New Roman"/>
                    </a:rPr>
                    <a:t>Multiple (up to 5) </a:t>
                  </a:r>
                  <a:r>
                    <a:rPr lang="en-US" sz="1600" b="1" kern="100" dirty="0">
                      <a:effectLst/>
                      <a:latin typeface="Calibri"/>
                      <a:ea typeface="SimSun"/>
                      <a:cs typeface="Times New Roman"/>
                    </a:rPr>
                    <a:t>HIV self testing kits </a:t>
                  </a:r>
                  <a:r>
                    <a:rPr lang="en-US" altLang="zh-CN" sz="1600" b="1" kern="100" dirty="0">
                      <a:latin typeface="Calibri"/>
                      <a:ea typeface="SimSun"/>
                      <a:cs typeface="Times New Roman"/>
                    </a:rPr>
                    <a:t>per application </a:t>
                  </a:r>
                  <a:r>
                    <a:rPr lang="en-US" sz="1600" b="1" kern="100" dirty="0">
                      <a:effectLst/>
                      <a:latin typeface="Calibri"/>
                      <a:ea typeface="SimSun"/>
                      <a:cs typeface="Times New Roman"/>
                    </a:rPr>
                    <a:t>by mail</a:t>
                  </a:r>
                </a:p>
              </p:txBody>
            </p:sp>
            <p:cxnSp>
              <p:nvCxnSpPr>
                <p:cNvPr id="41" name="直接箭头连接符 52">
                  <a:extLst>
                    <a:ext uri="{FF2B5EF4-FFF2-40B4-BE49-F238E27FC236}">
                      <a16:creationId xmlns:a16="http://schemas.microsoft.com/office/drawing/2014/main" id="{ABF8CEA7-18C4-4481-A91E-726A08B28199}"/>
                    </a:ext>
                  </a:extLst>
                </p:cNvPr>
                <p:cNvCxnSpPr>
                  <a:cxnSpLocks noChangeShapeType="1"/>
                  <a:stCxn id="40" idx="2"/>
                  <a:endCxn id="45" idx="0"/>
                </p:cNvCxnSpPr>
                <p:nvPr/>
              </p:nvCxnSpPr>
              <p:spPr bwMode="auto">
                <a:xfrm>
                  <a:off x="5727" y="5919"/>
                  <a:ext cx="1" cy="476"/>
                </a:xfrm>
                <a:prstGeom prst="straightConnector1">
                  <a:avLst/>
                </a:prstGeom>
                <a:noFill/>
                <a:ln w="6350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4" name="Group 20">
                <a:extLst>
                  <a:ext uri="{FF2B5EF4-FFF2-40B4-BE49-F238E27FC236}">
                    <a16:creationId xmlns:a16="http://schemas.microsoft.com/office/drawing/2014/main" id="{43F11969-639A-4536-B3DA-08A9F3B8A3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62" y="5052"/>
                <a:ext cx="3778" cy="840"/>
                <a:chOff x="3995" y="4428"/>
                <a:chExt cx="3517" cy="840"/>
              </a:xfrm>
            </p:grpSpPr>
            <p:sp>
              <p:nvSpPr>
                <p:cNvPr id="38" name="圆角矩形 51">
                  <a:extLst>
                    <a:ext uri="{FF2B5EF4-FFF2-40B4-BE49-F238E27FC236}">
                      <a16:creationId xmlns:a16="http://schemas.microsoft.com/office/drawing/2014/main" id="{9BD32D08-893E-4D26-B6CB-DFBF4FEFDF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95" y="4428"/>
                  <a:ext cx="3517" cy="46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2700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b="1" kern="100" dirty="0">
                      <a:effectLst/>
                      <a:latin typeface="Calibri"/>
                      <a:ea typeface="SimSun"/>
                      <a:cs typeface="Times New Roman"/>
                    </a:rPr>
                    <a:t>Baseline survey &amp; </a:t>
                  </a:r>
                  <a:r>
                    <a:rPr lang="en-US" sz="1600" b="1" kern="100" dirty="0">
                      <a:solidFill>
                        <a:srgbClr val="E8303B"/>
                      </a:solidFill>
                      <a:effectLst/>
                      <a:latin typeface="Calibri"/>
                      <a:ea typeface="SimSun"/>
                      <a:cs typeface="Times New Roman"/>
                    </a:rPr>
                    <a:t>Pay deposit (equal to cost)</a:t>
                  </a:r>
                </a:p>
              </p:txBody>
            </p:sp>
            <p:cxnSp>
              <p:nvCxnSpPr>
                <p:cNvPr id="39" name="直接箭头连接符 38">
                  <a:extLst>
                    <a:ext uri="{FF2B5EF4-FFF2-40B4-BE49-F238E27FC236}">
                      <a16:creationId xmlns:a16="http://schemas.microsoft.com/office/drawing/2014/main" id="{BDE5CB1B-9CE5-4220-8616-C7E13929902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5717" y="4893"/>
                  <a:ext cx="0" cy="375"/>
                </a:xfrm>
                <a:prstGeom prst="straightConnector1">
                  <a:avLst/>
                </a:prstGeom>
                <a:noFill/>
                <a:ln w="6350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5" name="Group 21">
                <a:extLst>
                  <a:ext uri="{FF2B5EF4-FFF2-40B4-BE49-F238E27FC236}">
                    <a16:creationId xmlns:a16="http://schemas.microsoft.com/office/drawing/2014/main" id="{6A516DBF-F5C7-4242-959F-41194D1CC2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61" y="4167"/>
                <a:ext cx="3779" cy="885"/>
                <a:chOff x="3994" y="3543"/>
                <a:chExt cx="3517" cy="885"/>
              </a:xfrm>
            </p:grpSpPr>
            <p:sp>
              <p:nvSpPr>
                <p:cNvPr id="36" name="圆角矩形 51">
                  <a:extLst>
                    <a:ext uri="{FF2B5EF4-FFF2-40B4-BE49-F238E27FC236}">
                      <a16:creationId xmlns:a16="http://schemas.microsoft.com/office/drawing/2014/main" id="{0932C057-3A53-43DA-A367-E9796AA8D8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94" y="3543"/>
                  <a:ext cx="3517" cy="51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2700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b="1" kern="100" dirty="0">
                      <a:effectLst/>
                      <a:latin typeface="Calibri"/>
                      <a:ea typeface="SimSun"/>
                      <a:cs typeface="Times New Roman"/>
                    </a:rPr>
                    <a:t>Click the section “How to get a free HIV self test kit”</a:t>
                  </a:r>
                </a:p>
              </p:txBody>
            </p:sp>
            <p:cxnSp>
              <p:nvCxnSpPr>
                <p:cNvPr id="37" name="直接箭头连接符 52">
                  <a:extLst>
                    <a:ext uri="{FF2B5EF4-FFF2-40B4-BE49-F238E27FC236}">
                      <a16:creationId xmlns:a16="http://schemas.microsoft.com/office/drawing/2014/main" id="{EE8FE0B2-18B6-4205-9B32-F9E5FF43EB7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5706" y="4053"/>
                  <a:ext cx="0" cy="375"/>
                </a:xfrm>
                <a:prstGeom prst="straightConnector1">
                  <a:avLst/>
                </a:prstGeom>
                <a:noFill/>
                <a:ln w="6350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cxnSp>
          <p:nvCxnSpPr>
            <p:cNvPr id="27" name="AutoShape 17">
              <a:extLst>
                <a:ext uri="{FF2B5EF4-FFF2-40B4-BE49-F238E27FC236}">
                  <a16:creationId xmlns:a16="http://schemas.microsoft.com/office/drawing/2014/main" id="{565DBD4D-12B3-4A32-8148-C65C90B99EEF}"/>
                </a:ext>
              </a:extLst>
            </p:cNvPr>
            <p:cNvCxnSpPr>
              <a:cxnSpLocks noChangeShapeType="1"/>
              <a:stCxn id="40" idx="3"/>
              <a:endCxn id="25" idx="1"/>
            </p:cNvCxnSpPr>
            <p:nvPr/>
          </p:nvCxnSpPr>
          <p:spPr bwMode="auto">
            <a:xfrm>
              <a:off x="5972575" y="3461566"/>
              <a:ext cx="459701" cy="24888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17">
              <a:extLst>
                <a:ext uri="{FF2B5EF4-FFF2-40B4-BE49-F238E27FC236}">
                  <a16:creationId xmlns:a16="http://schemas.microsoft.com/office/drawing/2014/main" id="{B2C56A73-EC59-4CD6-9B7A-05F813D048E8}"/>
                </a:ext>
              </a:extLst>
            </p:cNvPr>
            <p:cNvCxnSpPr>
              <a:cxnSpLocks noChangeShapeType="1"/>
              <a:stCxn id="25" idx="3"/>
              <a:endCxn id="45" idx="3"/>
            </p:cNvCxnSpPr>
            <p:nvPr/>
          </p:nvCxnSpPr>
          <p:spPr bwMode="auto">
            <a:xfrm flipH="1">
              <a:off x="5973863" y="4036894"/>
              <a:ext cx="458413" cy="26215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圆角矩形 28">
              <a:extLst>
                <a:ext uri="{FF2B5EF4-FFF2-40B4-BE49-F238E27FC236}">
                  <a16:creationId xmlns:a16="http://schemas.microsoft.com/office/drawing/2014/main" id="{6845BCEB-3054-4AC4-AA2F-CE872C739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186" y="5670509"/>
              <a:ext cx="4752048" cy="48213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/>
              <a:r>
                <a:rPr lang="en-US" altLang="zh-CN" sz="1600" b="1" kern="100" dirty="0">
                  <a:ea typeface="SimSun"/>
                  <a:cs typeface="Times New Roman"/>
                </a:rPr>
                <a:t>Finish an online survey </a:t>
              </a:r>
              <a:r>
                <a:rPr lang="en-US" altLang="zh-CN" sz="1600" b="1" kern="100" dirty="0">
                  <a:solidFill>
                    <a:srgbClr val="FF0000"/>
                  </a:solidFill>
                  <a:ea typeface="SimSun"/>
                  <a:cs typeface="Times New Roman"/>
                </a:rPr>
                <a:t>(separate surveys for alters and indexes)</a:t>
              </a:r>
            </a:p>
          </p:txBody>
        </p:sp>
      </p:grpSp>
      <p:sp>
        <p:nvSpPr>
          <p:cNvPr id="48" name="标题 1">
            <a:extLst>
              <a:ext uri="{FF2B5EF4-FFF2-40B4-BE49-F238E27FC236}">
                <a16:creationId xmlns:a16="http://schemas.microsoft.com/office/drawing/2014/main" id="{A9D9F52D-2348-46DB-BC10-E0B5A967B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94" y="160072"/>
            <a:ext cx="4870974" cy="1143000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What does the platform do? </a:t>
            </a:r>
            <a:endParaRPr lang="zh-CN" altLang="en-US" sz="32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A9EB541-E455-48F6-A949-EEC39C1B4BBF}"/>
              </a:ext>
            </a:extLst>
          </p:cNvPr>
          <p:cNvSpPr/>
          <p:nvPr/>
        </p:nvSpPr>
        <p:spPr>
          <a:xfrm>
            <a:off x="403274" y="1370662"/>
            <a:ext cx="3718560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b="1" dirty="0"/>
              <a:t>Index participants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Men who were 16 years or older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Born biologically male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Ever had sex with another 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Willing to finish an online follow-up survey after 3 months</a:t>
            </a:r>
          </a:p>
        </p:txBody>
      </p:sp>
      <p:sp>
        <p:nvSpPr>
          <p:cNvPr id="3" name="箭头: 左 2">
            <a:extLst>
              <a:ext uri="{FF2B5EF4-FFF2-40B4-BE49-F238E27FC236}">
                <a16:creationId xmlns:a16="http://schemas.microsoft.com/office/drawing/2014/main" id="{3DBDAA11-D0E3-484C-8AD5-312C1A92E706}"/>
              </a:ext>
            </a:extLst>
          </p:cNvPr>
          <p:cNvSpPr/>
          <p:nvPr/>
        </p:nvSpPr>
        <p:spPr>
          <a:xfrm>
            <a:off x="4220308" y="2222694"/>
            <a:ext cx="769460" cy="19717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DEE5CC46-515B-4519-AA87-5A71DD0D5809}"/>
              </a:ext>
            </a:extLst>
          </p:cNvPr>
          <p:cNvSpPr/>
          <p:nvPr/>
        </p:nvSpPr>
        <p:spPr>
          <a:xfrm>
            <a:off x="403274" y="4815695"/>
            <a:ext cx="3718560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b="1" dirty="0"/>
              <a:t>Alters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Received and completed a self-test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Returned a photographed test result </a:t>
            </a:r>
            <a:endParaRPr lang="zh-CN" altLang="en-US" dirty="0"/>
          </a:p>
        </p:txBody>
      </p:sp>
      <p:sp>
        <p:nvSpPr>
          <p:cNvPr id="51" name="箭头: 左 50">
            <a:extLst>
              <a:ext uri="{FF2B5EF4-FFF2-40B4-BE49-F238E27FC236}">
                <a16:creationId xmlns:a16="http://schemas.microsoft.com/office/drawing/2014/main" id="{1F77F795-8AEE-4482-B24E-90C309E3EF94}"/>
              </a:ext>
            </a:extLst>
          </p:cNvPr>
          <p:cNvSpPr/>
          <p:nvPr/>
        </p:nvSpPr>
        <p:spPr>
          <a:xfrm>
            <a:off x="4220308" y="5357753"/>
            <a:ext cx="769460" cy="19717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26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95F48E-03BD-48FB-BE4D-D3EE4C8AF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Program assessment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6A7337-CCDD-486E-A33E-6B3A00745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To test the feasibility and acceptability of a social media based secondary distribution model of HIV-syphilis dual test among MSM</a:t>
            </a:r>
          </a:p>
          <a:p>
            <a:endParaRPr lang="en-US" altLang="zh-CN" dirty="0"/>
          </a:p>
          <a:p>
            <a:r>
              <a:rPr lang="en-US" altLang="zh-CN" dirty="0"/>
              <a:t>To evaluate the effectiveness of a social-media based secondary distribution model of HIV-syphilis dual test in reaching new HIV testers and identifying new cases among MSM</a:t>
            </a:r>
          </a:p>
          <a:p>
            <a:endParaRPr lang="en-US" altLang="zh-CN" dirty="0"/>
          </a:p>
          <a:p>
            <a:r>
              <a:rPr lang="en-US" altLang="zh-CN" dirty="0"/>
              <a:t>To assess the feasibility of a return-of-deposit approach in facilitating HIV-syphilis dual test results return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59548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850DB6-0858-4767-89CE-0CB9C2AAF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 do we find?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426CC9-E367-400D-A387-27FD4922B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Timeframe: June 18, 2018 and March 17, 2019</a:t>
            </a:r>
          </a:p>
          <a:p>
            <a:endParaRPr lang="en-US" altLang="zh-CN" dirty="0"/>
          </a:p>
          <a:p>
            <a:pPr marL="0" indent="0">
              <a:buNone/>
            </a:pPr>
            <a:r>
              <a:rPr lang="en-GB" altLang="zh-CN" dirty="0"/>
              <a:t>Applications</a:t>
            </a:r>
          </a:p>
          <a:p>
            <a:r>
              <a:rPr lang="en-GB" altLang="zh-CN" dirty="0"/>
              <a:t> 649 eligible applicants (index MSM)</a:t>
            </a:r>
          </a:p>
          <a:p>
            <a:r>
              <a:rPr lang="en-US" altLang="zh-CN" dirty="0"/>
              <a:t>1150 test kits were distributed (mean =1.77 per application)</a:t>
            </a:r>
          </a:p>
          <a:p>
            <a:r>
              <a:rPr lang="en-US" altLang="zh-CN" dirty="0"/>
              <a:t>48.4% applied for 2 or more test kits.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35254200"/>
      </p:ext>
    </p:extLst>
  </p:cSld>
  <p:clrMapOvr>
    <a:masterClrMapping/>
  </p:clrMapOvr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15550</TotalTime>
  <Words>784</Words>
  <Application>Microsoft Office PowerPoint</Application>
  <PresentationFormat>宽屏</PresentationFormat>
  <Paragraphs>103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Arial</vt:lpstr>
      <vt:lpstr>Calibri</vt:lpstr>
      <vt:lpstr>Franklin Gothic Book</vt:lpstr>
      <vt:lpstr>Raleway</vt:lpstr>
      <vt:lpstr>AIDS 2016_Template</vt:lpstr>
      <vt:lpstr>Social-media based secondary distribution of HIV-Syphilis dual test among Chinese men who have sex with men: An implementation study</vt:lpstr>
      <vt:lpstr>What is the evidence?</vt:lpstr>
      <vt:lpstr>International and National Guidelines </vt:lpstr>
      <vt:lpstr>Guangdong experiences</vt:lpstr>
      <vt:lpstr>Zhuhai model </vt:lpstr>
      <vt:lpstr>Secondary distribution</vt:lpstr>
      <vt:lpstr>What does the platform do? </vt:lpstr>
      <vt:lpstr>Program assessment</vt:lpstr>
      <vt:lpstr>What do we find?</vt:lpstr>
      <vt:lpstr>Test results returned with a photograph</vt:lpstr>
      <vt:lpstr>Test results</vt:lpstr>
      <vt:lpstr>Take home messages</vt:lpstr>
      <vt:lpstr>Acknowledgement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Dan Wu</cp:lastModifiedBy>
  <cp:revision>81</cp:revision>
  <cp:lastPrinted>2017-01-16T15:31:13Z</cp:lastPrinted>
  <dcterms:created xsi:type="dcterms:W3CDTF">2017-01-13T09:09:35Z</dcterms:created>
  <dcterms:modified xsi:type="dcterms:W3CDTF">2019-07-18T10:25:15Z</dcterms:modified>
</cp:coreProperties>
</file>